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7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heme/themeOverride4.xml" ContentType="application/vnd.openxmlformats-officedocument.themeOverr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0" r:id="rId2"/>
    <p:sldId id="261" r:id="rId3"/>
    <p:sldId id="262" r:id="rId4"/>
    <p:sldId id="306" r:id="rId5"/>
    <p:sldId id="307" r:id="rId6"/>
    <p:sldId id="312" r:id="rId7"/>
    <p:sldId id="263" r:id="rId8"/>
    <p:sldId id="264" r:id="rId9"/>
    <p:sldId id="265" r:id="rId10"/>
    <p:sldId id="308" r:id="rId11"/>
    <p:sldId id="266" r:id="rId12"/>
    <p:sldId id="267" r:id="rId13"/>
    <p:sldId id="301" r:id="rId14"/>
    <p:sldId id="302" r:id="rId15"/>
    <p:sldId id="309" r:id="rId16"/>
    <p:sldId id="270" r:id="rId17"/>
    <p:sldId id="271" r:id="rId18"/>
    <p:sldId id="272" r:id="rId19"/>
    <p:sldId id="303" r:id="rId20"/>
    <p:sldId id="273" r:id="rId21"/>
    <p:sldId id="310" r:id="rId22"/>
    <p:sldId id="274" r:id="rId23"/>
    <p:sldId id="277" r:id="rId24"/>
    <p:sldId id="304" r:id="rId25"/>
    <p:sldId id="278" r:id="rId26"/>
    <p:sldId id="305" r:id="rId27"/>
    <p:sldId id="279" r:id="rId28"/>
    <p:sldId id="280" r:id="rId29"/>
    <p:sldId id="281" r:id="rId30"/>
    <p:sldId id="282" r:id="rId31"/>
    <p:sldId id="283" r:id="rId32"/>
    <p:sldId id="311" r:id="rId33"/>
    <p:sldId id="285" r:id="rId34"/>
    <p:sldId id="284" r:id="rId35"/>
    <p:sldId id="258" r:id="rId36"/>
    <p:sldId id="286" r:id="rId37"/>
    <p:sldId id="287" r:id="rId38"/>
    <p:sldId id="288" r:id="rId39"/>
    <p:sldId id="289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4352D"/>
    <a:srgbClr val="F6F5F3"/>
    <a:srgbClr val="C3A37D"/>
    <a:srgbClr val="CFBFA5"/>
    <a:srgbClr val="272727"/>
    <a:srgbClr val="392922"/>
    <a:srgbClr val="482304"/>
    <a:srgbClr val="FDE2D0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15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186" autoAdjust="0"/>
    <p:restoredTop sz="99275" autoAdjust="0"/>
  </p:normalViewPr>
  <p:slideViewPr>
    <p:cSldViewPr>
      <p:cViewPr>
        <p:scale>
          <a:sx n="70" d="100"/>
          <a:sy n="70" d="100"/>
        </p:scale>
        <p:origin x="-1278" y="-54"/>
      </p:cViewPr>
      <p:guideLst>
        <p:guide orient="horz" pos="2160"/>
        <p:guide orient="horz" pos="51"/>
        <p:guide orient="horz" pos="4269"/>
        <p:guide orient="horz" pos="572"/>
        <p:guide orient="horz" pos="3748"/>
        <p:guide orient="horz" pos="300"/>
        <p:guide orient="horz" pos="4020"/>
        <p:guide pos="2880"/>
        <p:guide pos="226"/>
        <p:guide pos="5534"/>
        <p:guide pos="4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____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____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____4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____5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____6.xlsx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____7.xlsx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272727"/>
            </a:solidFill>
          </c:spPr>
          <c:dPt>
            <c:idx val="0"/>
            <c:spPr>
              <a:solidFill>
                <a:srgbClr val="C3A37D"/>
              </a:solidFill>
            </c:spPr>
          </c:dPt>
          <c:dPt>
            <c:idx val="1"/>
            <c:spPr>
              <a:solidFill>
                <a:srgbClr val="34352D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endParaRPr lang="en-US" altLang="ko-KR" dirty="0" smtClean="0"/>
                  </a:p>
                  <a:p>
                    <a:r>
                      <a:rPr lang="en-US" altLang="ko-KR" dirty="0" smtClean="0"/>
                      <a:t>49.4</a:t>
                    </a:r>
                    <a:endParaRPr lang="en-US" altLang="ko-KR" dirty="0"/>
                  </a:p>
                </c:rich>
              </c:tx>
              <c:showVal val="1"/>
              <c:showCatName val="1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50.6</a:t>
                    </a:r>
                    <a:endParaRPr lang="en-US" altLang="ko-KR"/>
                  </a:p>
                </c:rich>
              </c:tx>
              <c:showVal val="1"/>
              <c:showCatName val="1"/>
            </c:dLbl>
            <c:showVal val="1"/>
            <c:showCatName val="1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49.4</c:v>
                </c:pt>
                <c:pt idx="1">
                  <c:v>50.6</c:v>
                </c:pt>
              </c:numCache>
            </c:numRef>
          </c:val>
        </c:ser>
        <c:dLbls>
          <c:showVal val="1"/>
          <c:showCatName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C3A37D"/>
            </a:solidFill>
          </c:spPr>
          <c:dPt>
            <c:idx val="1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9"/>
                  <c:y val="7.4376214681645708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smtClean="0"/>
                      <a:t>37.1</a:t>
                    </a:r>
                    <a:endParaRPr lang="en-US" altLang="ko-KR" dirty="0"/>
                  </a:p>
                </c:rich>
              </c:tx>
              <c:showVal val="1"/>
              <c:showCatName val="1"/>
            </c:dLbl>
            <c:dLbl>
              <c:idx val="1"/>
              <c:layout>
                <c:manualLayout>
                  <c:x val="0.2624245454208794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62.9</a:t>
                    </a:r>
                    <a:endParaRPr lang="en-US" altLang="ko-KR" dirty="0"/>
                  </a:p>
                </c:rich>
              </c:tx>
              <c:showVal val="1"/>
              <c:showCatName val="1"/>
            </c:dLbl>
            <c:showVal val="1"/>
            <c:showCatName val="1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37.1</c:v>
                </c:pt>
                <c:pt idx="1">
                  <c:v>62.9</c:v>
                </c:pt>
              </c:numCache>
            </c:numRef>
          </c:val>
        </c:ser>
        <c:dLbls>
          <c:showVal val="1"/>
          <c:showCatName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ko-KR"/>
    </a:p>
  </c:tx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C3A37D"/>
            </a:solidFill>
          </c:spPr>
          <c:dPt>
            <c:idx val="1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9"/>
                  <c:y val="7.4376214681645708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48.9</a:t>
                    </a:r>
                    <a:endParaRPr lang="en-US" altLang="ko-KR" dirty="0"/>
                  </a:p>
                </c:rich>
              </c:tx>
              <c:showVal val="1"/>
              <c:showCatName val="1"/>
            </c:dLbl>
            <c:dLbl>
              <c:idx val="1"/>
              <c:layout>
                <c:manualLayout>
                  <c:x val="0.2624245454208794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51.1</a:t>
                    </a:r>
                    <a:endParaRPr lang="en-US" altLang="ko-KR" dirty="0"/>
                  </a:p>
                </c:rich>
              </c:tx>
              <c:showVal val="1"/>
              <c:showCatName val="1"/>
            </c:dLbl>
            <c:numFmt formatCode="General" sourceLinked="0"/>
            <c:showVal val="1"/>
            <c:showCatName val="1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48.9</c:v>
                </c:pt>
                <c:pt idx="1">
                  <c:v>51.1</c:v>
                </c:pt>
              </c:numCache>
            </c:numRef>
          </c:val>
        </c:ser>
        <c:dLbls>
          <c:showVal val="1"/>
          <c:showCatName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ko-KR"/>
    </a:p>
  </c:txPr>
  <c:externalData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F6F5F3"/>
            </a:solidFill>
          </c:spPr>
          <c:dPt>
            <c:idx val="0"/>
            <c:spPr>
              <a:solidFill>
                <a:srgbClr val="C3A37D"/>
              </a:solidFill>
            </c:spPr>
          </c:dPt>
          <c:dPt>
            <c:idx val="1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9"/>
                  <c:y val="7.4376214681645708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41.6</a:t>
                    </a:r>
                    <a:endParaRPr lang="en-US" altLang="ko-KR" dirty="0"/>
                  </a:p>
                </c:rich>
              </c:tx>
              <c:showVal val="1"/>
              <c:showCatName val="1"/>
            </c:dLbl>
            <c:dLbl>
              <c:idx val="1"/>
              <c:layout>
                <c:manualLayout>
                  <c:x val="0.2624245454208794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58.4</a:t>
                    </a:r>
                    <a:endParaRPr lang="en-US" altLang="ko-KR" dirty="0"/>
                  </a:p>
                </c:rich>
              </c:tx>
              <c:showVal val="1"/>
              <c:showCatName val="1"/>
            </c:dLbl>
            <c:showVal val="1"/>
            <c:showCatName val="1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41.6</c:v>
                </c:pt>
                <c:pt idx="1">
                  <c:v>58.4</c:v>
                </c:pt>
              </c:numCache>
            </c:numRef>
          </c:val>
        </c:ser>
        <c:dLbls>
          <c:showVal val="1"/>
          <c:showCatName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ko-KR"/>
    </a:p>
  </c:txPr>
  <c:externalData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Val val="1"/>
          <c:showCatName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ko-KR"/>
    </a:p>
  </c:txPr>
  <c:externalData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F6F5F3"/>
            </a:solidFill>
          </c:spPr>
          <c:dPt>
            <c:idx val="0"/>
            <c:spPr>
              <a:solidFill>
                <a:srgbClr val="C3A37D"/>
              </a:solidFill>
            </c:spPr>
          </c:dPt>
          <c:dPt>
            <c:idx val="1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9"/>
                  <c:y val="7.4376214681645708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33.9</a:t>
                    </a:r>
                    <a:endParaRPr lang="en-US" altLang="ko-KR" dirty="0"/>
                  </a:p>
                </c:rich>
              </c:tx>
              <c:showVal val="1"/>
              <c:showCatName val="1"/>
            </c:dLbl>
            <c:dLbl>
              <c:idx val="1"/>
              <c:layout>
                <c:manualLayout>
                  <c:x val="0.2624245454208794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66.1</a:t>
                    </a:r>
                    <a:endParaRPr lang="en-US" altLang="ko-KR" dirty="0"/>
                  </a:p>
                </c:rich>
              </c:tx>
              <c:showVal val="1"/>
              <c:showCatName val="1"/>
            </c:dLbl>
            <c:showVal val="1"/>
            <c:showCatName val="1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33.9</c:v>
                </c:pt>
                <c:pt idx="1">
                  <c:v>66.099999999999994</c:v>
                </c:pt>
              </c:numCache>
            </c:numRef>
          </c:val>
        </c:ser>
        <c:dLbls>
          <c:showVal val="1"/>
          <c:showCatName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ko-KR"/>
    </a:p>
  </c:txPr>
  <c:externalData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dPt>
            <c:idx val="0"/>
            <c:spPr>
              <a:solidFill>
                <a:srgbClr val="392922"/>
              </a:solidFill>
            </c:spPr>
          </c:dPt>
          <c:dPt>
            <c:idx val="4"/>
            <c:spPr>
              <a:blipFill dpi="0" rotWithShape="1">
                <a:blip xmlns:r="http://schemas.openxmlformats.org/officeDocument/2006/relationships" r:embed="rId1"/>
                <a:srcRect/>
                <a:tile tx="0" ty="0" sx="10000" sy="10000" flip="none" algn="tl"/>
              </a:blipFill>
            </c:spPr>
          </c:dPt>
          <c:dPt>
            <c:idx val="5"/>
            <c:spPr>
              <a:solidFill>
                <a:schemeClr val="bg2">
                  <a:lumMod val="75000"/>
                </a:schemeClr>
              </a:solidFill>
            </c:spPr>
          </c:dPt>
          <c:dPt>
            <c:idx val="6"/>
            <c:spPr>
              <a:blipFill dpi="0"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</c:spPr>
          </c:dPt>
          <c:dPt>
            <c:idx val="7"/>
            <c:spPr>
              <a:solidFill>
                <a:srgbClr val="CFBFA5"/>
              </a:solidFill>
            </c:spPr>
          </c:dPt>
          <c:dPt>
            <c:idx val="11"/>
            <c:spPr>
              <a:solidFill>
                <a:srgbClr val="FDE2D0"/>
              </a:solidFill>
            </c:spPr>
          </c:dPt>
          <c:cat>
            <c:strRef>
              <c:f>Sheet1!$A$2:$A$13</c:f>
              <c:strCache>
                <c:ptCount val="12"/>
                <c:pt idx="0">
                  <c:v>01.식료품 · 비주류음료 (원)</c:v>
                </c:pt>
                <c:pt idx="1">
                  <c:v>02.주류 · 담배 (원)</c:v>
                </c:pt>
                <c:pt idx="2">
                  <c:v>03.의류 · 신발 (원)</c:v>
                </c:pt>
                <c:pt idx="3">
                  <c:v>04.주거 · 수도 · 광열 (원)</c:v>
                </c:pt>
                <c:pt idx="4">
                  <c:v>05.가정용품 · 가사서비스 (원)</c:v>
                </c:pt>
                <c:pt idx="5">
                  <c:v>06.보건 (원)</c:v>
                </c:pt>
                <c:pt idx="6">
                  <c:v>07.교통 (원)</c:v>
                </c:pt>
                <c:pt idx="7">
                  <c:v>08.통신 (원)</c:v>
                </c:pt>
                <c:pt idx="8">
                  <c:v>09.오락 · 문화 (원)</c:v>
                </c:pt>
                <c:pt idx="9">
                  <c:v>10.교육 (원)</c:v>
                </c:pt>
                <c:pt idx="10">
                  <c:v>11.음식 · 숙박 (원)</c:v>
                </c:pt>
                <c:pt idx="11">
                  <c:v>12.기타상품 · 서비스 (원)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359328</c:v>
                </c:pt>
                <c:pt idx="1">
                  <c:v>39292</c:v>
                </c:pt>
                <c:pt idx="2">
                  <c:v>182545</c:v>
                </c:pt>
                <c:pt idx="3">
                  <c:v>296169</c:v>
                </c:pt>
                <c:pt idx="4">
                  <c:v>126770</c:v>
                </c:pt>
                <c:pt idx="5">
                  <c:v>178218</c:v>
                </c:pt>
                <c:pt idx="6">
                  <c:v>435647</c:v>
                </c:pt>
                <c:pt idx="7">
                  <c:v>153429</c:v>
                </c:pt>
                <c:pt idx="8">
                  <c:v>200304</c:v>
                </c:pt>
                <c:pt idx="9">
                  <c:v>225791</c:v>
                </c:pt>
                <c:pt idx="10">
                  <c:v>419382</c:v>
                </c:pt>
                <c:pt idx="11">
                  <c:v>227586</c:v>
                </c:pt>
              </c:numCache>
            </c:numRef>
          </c:val>
        </c:ser>
        <c:firstSliceAng val="0"/>
        <c:holeSize val="40"/>
      </c:doughnutChart>
    </c:plotArea>
    <c:plotVisOnly val="1"/>
    <c:dispBlanksAs val="zero"/>
  </c:chart>
  <c:txPr>
    <a:bodyPr/>
    <a:lstStyle/>
    <a:p>
      <a:pPr>
        <a:defRPr sz="1800"/>
      </a:pPr>
      <a:endParaRPr lang="ko-KR"/>
    </a:p>
  </c:txPr>
  <c:externalData r:id="rId3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AD688-E76F-4D30-A3AF-A682315AD644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8BF54-0493-4347-B101-B00252D1FB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8779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8BF54-0493-4347-B101-B00252D1FB9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6835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82052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941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190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831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2471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0776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719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3355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73082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3527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8914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BBD1A-E7A3-41EF-BE32-E4718A488CBB}" type="datetimeFigureOut">
              <a:rPr lang="ko-KR" altLang="en-US" smtClean="0"/>
              <a:pPr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FEE2F-FF27-49E5-8EA8-AAF2A5AAC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9423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news.chosun.com/site/data/html_dir/2018/03/27/2018032700155.html" TargetMode="External"/><Relationship Id="rId3" Type="http://schemas.openxmlformats.org/officeDocument/2006/relationships/hyperlink" Target="http://news.kbs.co.kr/news/view.do?ncd=4102377&amp;ref=A" TargetMode="External"/><Relationship Id="rId7" Type="http://schemas.openxmlformats.org/officeDocument/2006/relationships/hyperlink" Target="http://www.segye.com/newsView/20190108004262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dicalreport.kr/news/view/70440" TargetMode="External"/><Relationship Id="rId5" Type="http://schemas.openxmlformats.org/officeDocument/2006/relationships/hyperlink" Target="http://news1.kr/articles/?3516892" TargetMode="External"/><Relationship Id="rId4" Type="http://schemas.openxmlformats.org/officeDocument/2006/relationships/hyperlink" Target="http://moneys.mt.co.kr/news/mwView.php?no=2019010410098061267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bgroup.ml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K-g0krLEc4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</p:spPr>
        </p:pic>
        <p:sp>
          <p:nvSpPr>
            <p:cNvPr id="7" name="직사각형 6"/>
            <p:cNvSpPr/>
            <p:nvPr/>
          </p:nvSpPr>
          <p:spPr>
            <a:xfrm>
              <a:off x="0" y="3933056"/>
              <a:ext cx="5724128" cy="292494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9512" y="4205362"/>
              <a:ext cx="554461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spc="-300" dirty="0" smtClean="0">
                  <a:ln w="12700">
                    <a:solidFill>
                      <a:srgbClr val="272727"/>
                    </a:solidFill>
                  </a:ln>
                  <a:solidFill>
                    <a:srgbClr val="F6F5F3"/>
                  </a:solidFill>
                  <a:latin typeface="Helvetica75" pitchFamily="34" charset="0"/>
                  <a:ea typeface="futura" pitchFamily="18" charset="0"/>
                  <a:cs typeface="Arial" pitchFamily="34" charset="0"/>
                </a:rPr>
                <a:t>B GROUP</a:t>
              </a:r>
            </a:p>
            <a:p>
              <a:r>
                <a:rPr lang="en-US" altLang="ko-KR" sz="7200" spc="-300" dirty="0" smtClean="0">
                  <a:ln w="12700">
                    <a:solidFill>
                      <a:srgbClr val="272727"/>
                    </a:solidFill>
                  </a:ln>
                  <a:solidFill>
                    <a:srgbClr val="C3A37D"/>
                  </a:solidFill>
                  <a:latin typeface="Helvetica75" pitchFamily="34" charset="0"/>
                  <a:ea typeface="futura" pitchFamily="18" charset="0"/>
                  <a:cs typeface="Arial" pitchFamily="34" charset="0"/>
                </a:rPr>
                <a:t>FINE DUST</a:t>
              </a:r>
              <a:endParaRPr lang="ko-KR" altLang="en-US" sz="7200" spc="-300" dirty="0">
                <a:ln w="12700">
                  <a:solidFill>
                    <a:srgbClr val="272727"/>
                  </a:solidFill>
                </a:ln>
                <a:solidFill>
                  <a:srgbClr val="C3A37D"/>
                </a:solidFill>
                <a:latin typeface="Helvetica75" pitchFamily="34" charset="0"/>
                <a:ea typeface="한컴 윤체 M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2307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-300" dirty="0" smtClean="0">
                <a:latin typeface="HY견고딕" pitchFamily="18" charset="-127"/>
                <a:ea typeface="HY견고딕" pitchFamily="18" charset="-127"/>
              </a:rPr>
              <a:t>국내</a:t>
            </a:r>
            <a:endParaRPr lang="ko-KR" altLang="en-US" sz="3600" spc="-3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28662" y="3000372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28662" y="3857628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34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4800" spc="-300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 대한민국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주요도시 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오염원별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2089" y="332656"/>
            <a:ext cx="5726055" cy="2376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9486" y="2852936"/>
            <a:ext cx="8947010" cy="3808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3171" y="492929"/>
            <a:ext cx="30633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대한민국 연평균</a:t>
            </a:r>
            <a:r>
              <a:rPr lang="ko-KR" altLang="en-US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미세먼지</a:t>
            </a:r>
            <a:endParaRPr lang="en-US" altLang="ko-KR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500" b="1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  <a:p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하락하는 추세임과</a:t>
            </a:r>
            <a:endParaRPr lang="en-US" altLang="ko-KR" sz="15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경기도는 </a:t>
            </a:r>
            <a:r>
              <a:rPr lang="en-US" altLang="ko-KR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PM 10 PM2.5 </a:t>
            </a:r>
            <a:r>
              <a:rPr lang="ko-KR" altLang="en-US" sz="15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둘다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높은 </a:t>
            </a:r>
            <a:r>
              <a:rPr lang="ko-KR" altLang="en-US" sz="15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편인것을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알 수 있음</a:t>
            </a:r>
            <a:endParaRPr lang="en-US" altLang="ko-KR" sz="15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5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PM 2.5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는 </a:t>
            </a:r>
            <a:r>
              <a:rPr lang="en-US" altLang="ko-KR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3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월 </a:t>
            </a:r>
            <a:r>
              <a:rPr lang="ko-KR" altLang="en-US" sz="15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개정전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25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였으나 세계기준인 </a:t>
            </a:r>
            <a:r>
              <a:rPr lang="en-US" altLang="ko-KR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15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로 </a:t>
            </a:r>
            <a:r>
              <a:rPr lang="ko-KR" altLang="en-US" sz="15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강화되고나서</a:t>
            </a:r>
            <a:r>
              <a:rPr lang="ko-KR" altLang="en-US" sz="15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다 초과함</a:t>
            </a:r>
            <a:endParaRPr lang="en-US" altLang="ko-KR" sz="15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2771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843809" y="116632"/>
            <a:ext cx="6532886" cy="33751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3" y="2037035"/>
            <a:ext cx="26642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주요도시별</a:t>
            </a:r>
            <a:r>
              <a:rPr lang="ko-KR" altLang="en-US" sz="20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0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미세먼지</a:t>
            </a:r>
            <a:endParaRPr lang="en-US" altLang="ko-KR" sz="20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대구는 </a:t>
            </a:r>
            <a:r>
              <a:rPr lang="ko-KR" altLang="en-US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낮은편임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광주와 대전이  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배출량이 낮고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울산은 배출량이 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높은걸 알 수 있음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2015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843808" y="3356992"/>
            <a:ext cx="6624736" cy="35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4479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86131" y="1484784"/>
            <a:ext cx="8797015" cy="53220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08" y="161345"/>
            <a:ext cx="8964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주요도시오염원별</a:t>
            </a:r>
            <a:r>
              <a:rPr lang="ko-KR" altLang="en-US" sz="24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미세먼지</a:t>
            </a:r>
            <a:endParaRPr lang="en-US" altLang="ko-KR" sz="24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400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제조업의 비중이 많고</a:t>
            </a:r>
            <a:endParaRPr lang="en-US" altLang="ko-KR" sz="14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비도로이동</a:t>
            </a:r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오염원이 많고 이천은 에너지산업연소가 많음을 알 수 있음 울산은 생산 공정도 많음을 알 수 있음</a:t>
            </a:r>
            <a:endParaRPr lang="en-US" altLang="ko-KR" sz="14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								-- 2015</a:t>
            </a:r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sz="14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8211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2008" y="161345"/>
            <a:ext cx="8964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주요도시오염원별</a:t>
            </a:r>
            <a:r>
              <a:rPr lang="ko-KR" altLang="en-US" sz="24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b="1" dirty="0" err="1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초미세먼지</a:t>
            </a:r>
            <a:endParaRPr lang="en-US" altLang="ko-KR" sz="24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400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제조업의 비중이 많고</a:t>
            </a:r>
            <a:endParaRPr lang="en-US" altLang="ko-KR" sz="14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비도로이동</a:t>
            </a:r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오염원이 많고 이천은 에너지산업연소가 많음을 알 수 있음 울산은 생산 공정도 많음을 알 수 있음</a:t>
            </a:r>
            <a:endParaRPr lang="en-US" altLang="ko-KR" sz="1400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								-- 2015</a:t>
            </a:r>
            <a:r>
              <a:rPr lang="ko-KR" altLang="en-US" sz="1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sz="14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32082" y="1484784"/>
            <a:ext cx="8904414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2731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-300" dirty="0" smtClean="0">
                <a:latin typeface="HY견고딕" pitchFamily="18" charset="-127"/>
                <a:ea typeface="HY견고딕" pitchFamily="18" charset="-127"/>
              </a:rPr>
              <a:t>대구</a:t>
            </a:r>
            <a:endParaRPr lang="ko-KR" altLang="en-US" sz="3600" spc="-3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28662" y="3000372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28662" y="3857628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34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4800" spc="-300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 대구 특수성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구별 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오염원별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6" y="0"/>
            <a:ext cx="9140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056" y="0"/>
            <a:ext cx="6525923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528979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55776" y="2348880"/>
            <a:ext cx="5904656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8100000" algn="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특히 분지지형인 대구는 다양한 미세먼지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배출원과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도심의 서북쪽에 위치한 산업단지에서 발생된 오염물질이 도시전체로 이동하는 열악한 구조를 가지고 있어 특단의 대책마련이 요구되고 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  <a:endParaRPr lang="ko-KR" altLang="en-US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6883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699792" y="0"/>
            <a:ext cx="7416824" cy="3435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555776" y="3410511"/>
            <a:ext cx="6912768" cy="3435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560" y="1196752"/>
            <a:ext cx="22388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구별 </a:t>
            </a:r>
            <a:endParaRPr lang="en-US" altLang="ko-KR" sz="3600" b="1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36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미세먼지</a:t>
            </a:r>
            <a:endParaRPr lang="en-US" altLang="ko-KR" sz="36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서구가많고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남구중구는 적음을 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알 수 있음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2015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9767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024" y="222498"/>
            <a:ext cx="88924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</a:t>
            </a:r>
            <a:r>
              <a:rPr lang="ko-KR" altLang="en-US" sz="2800" b="1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오염원별</a:t>
            </a:r>
            <a:r>
              <a:rPr lang="ko-KR" altLang="en-US" sz="28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미세먼지</a:t>
            </a:r>
            <a:endParaRPr lang="en-US" altLang="ko-KR" sz="28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2000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0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제조업의 비중이 높고 도로도 많음을 알 수 있음</a:t>
            </a:r>
            <a:endParaRPr lang="en-US" altLang="ko-KR" sz="20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700808"/>
            <a:ext cx="4833602" cy="5119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355976" y="1700808"/>
            <a:ext cx="492271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4168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3528" y="1628800"/>
            <a:ext cx="8496944" cy="488192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3528" y="418019"/>
            <a:ext cx="84969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</a:t>
            </a:r>
            <a:r>
              <a:rPr lang="ko-KR" altLang="en-US" sz="2800" b="1" dirty="0" err="1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오염원별</a:t>
            </a:r>
            <a:r>
              <a:rPr lang="ko-KR" altLang="en-US" sz="2800" b="1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미세먼지</a:t>
            </a:r>
            <a:endParaRPr lang="en-US" altLang="ko-KR" sz="2800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2000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0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제조업의 </a:t>
            </a:r>
            <a:r>
              <a:rPr lang="ko-KR" altLang="en-US" sz="2000" b="1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비중이 높고 도로도 많음을 알 수 있음</a:t>
            </a:r>
            <a:endParaRPr lang="en-US" altLang="ko-KR" sz="2000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59656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660232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3A37D"/>
                </a:solidFill>
                <a:latin typeface="HY견고딕" pitchFamily="18" charset="-127"/>
                <a:ea typeface="HY견고딕" pitchFamily="18" charset="-127"/>
              </a:rPr>
              <a:t>출처 </a:t>
            </a:r>
            <a:r>
              <a:rPr lang="en-US" altLang="ko-KR" dirty="0" smtClean="0">
                <a:solidFill>
                  <a:srgbClr val="C3A37D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solidFill>
                  <a:srgbClr val="C3A37D"/>
                </a:solidFill>
                <a:latin typeface="HY견고딕" pitchFamily="18" charset="-127"/>
                <a:ea typeface="HY견고딕" pitchFamily="18" charset="-127"/>
              </a:rPr>
              <a:t>연합뉴스</a:t>
            </a:r>
            <a:r>
              <a:rPr lang="en-US" altLang="ko-KR" dirty="0" smtClean="0">
                <a:solidFill>
                  <a:srgbClr val="C3A37D"/>
                </a:solidFill>
                <a:latin typeface="HY견고딕" pitchFamily="18" charset="-127"/>
                <a:ea typeface="HY견고딕" pitchFamily="18" charset="-127"/>
              </a:rPr>
              <a:t>TV</a:t>
            </a:r>
            <a:endParaRPr lang="ko-KR" altLang="en-US" dirty="0">
              <a:solidFill>
                <a:srgbClr val="C3A37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6093296"/>
            <a:ext cx="1274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6F5F3"/>
                </a:solidFill>
                <a:latin typeface="HY견고딕" pitchFamily="18" charset="-127"/>
                <a:ea typeface="HY견고딕" pitchFamily="18" charset="-127"/>
                <a:cs typeface="Levenim MT" pitchFamily="2" charset="-79"/>
              </a:rPr>
              <a:t>중국 베이징 예술가 왕이 </a:t>
            </a:r>
            <a:r>
              <a:rPr lang="en-US" altLang="ko-KR" dirty="0" smtClean="0">
                <a:solidFill>
                  <a:srgbClr val="F6F5F3"/>
                </a:solidFill>
                <a:latin typeface="HY견고딕" pitchFamily="18" charset="-127"/>
                <a:ea typeface="HY견고딕" pitchFamily="18" charset="-127"/>
                <a:cs typeface="Levenim MT" pitchFamily="2" charset="-79"/>
              </a:rPr>
              <a:t>100</a:t>
            </a:r>
            <a:r>
              <a:rPr lang="ko-KR" altLang="en-US" dirty="0" err="1" smtClean="0">
                <a:solidFill>
                  <a:srgbClr val="F6F5F3"/>
                </a:solidFill>
                <a:latin typeface="HY견고딕" pitchFamily="18" charset="-127"/>
                <a:ea typeface="HY견고딕" pitchFamily="18" charset="-127"/>
                <a:cs typeface="Levenim MT" pitchFamily="2" charset="-79"/>
              </a:rPr>
              <a:t>일동안</a:t>
            </a:r>
            <a:r>
              <a:rPr lang="ko-KR" altLang="en-US" dirty="0" smtClean="0">
                <a:solidFill>
                  <a:srgbClr val="F6F5F3"/>
                </a:solidFill>
                <a:latin typeface="HY견고딕" pitchFamily="18" charset="-127"/>
                <a:ea typeface="HY견고딕" pitchFamily="18" charset="-127"/>
                <a:cs typeface="Levenim MT" pitchFamily="2" charset="-79"/>
              </a:rPr>
              <a:t> 청소기로 모은 미세먼지로 만든 벽돌</a:t>
            </a:r>
            <a:endParaRPr lang="ko-KR" altLang="en-US" dirty="0">
              <a:solidFill>
                <a:srgbClr val="F6F5F3"/>
              </a:solidFill>
              <a:latin typeface="HY견고딕" pitchFamily="18" charset="-127"/>
              <a:ea typeface="HY견고딕" pitchFamily="18" charset="-127"/>
              <a:cs typeface="Levenim MT" pitchFamily="2" charset="-79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-71462"/>
            <a:ext cx="9144000" cy="61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6310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39752" y="42711"/>
            <a:ext cx="6721093" cy="3314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39752" y="3430368"/>
            <a:ext cx="6707548" cy="33830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0"/>
            <a:ext cx="225694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10</a:t>
            </a: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미세먼지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분포</a:t>
            </a:r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</a:endParaRPr>
          </a:p>
          <a:p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서구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북구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남구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중구가 심함을 알 수 있음 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2018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2.5</a:t>
            </a: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5020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-300" dirty="0" smtClean="0">
                <a:latin typeface="HY견고딕" pitchFamily="18" charset="-127"/>
                <a:ea typeface="HY견고딕" pitchFamily="18" charset="-127"/>
              </a:rPr>
              <a:t>질병</a:t>
            </a:r>
            <a:endParaRPr lang="ko-KR" altLang="en-US" sz="3600" spc="-3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28662" y="3000372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28662" y="3857628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34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미세먼지와 질병 상관관계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조기사망률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취약계층 통계와 분포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</a:t>
            </a: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      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6" y="0"/>
            <a:ext cx="9142544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56" y="0"/>
            <a:ext cx="63787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3692"/>
            <a:ext cx="6401057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37048" y="3861048"/>
            <a:ext cx="6480720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8100000" algn="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국가응급진료망에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접수된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460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만 건의 응급 환자 정보를 분석해 봤더니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4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개의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질병군에서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미세먼지가 몰려오기 전과 후에 환자수가 뚜렷하게 차이가 났습니다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 </a:t>
            </a:r>
          </a:p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폐에 염증이 생기는 폐렴과 호흡기능이 떨어지는 만성 폐쇄성 폐질환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,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심장 관상동맥에 문제가 생기는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허혈성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심장질환과 심장 수축이완 능력이 저하되는 심부전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4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가지 였습니다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  <a:endParaRPr lang="ko-KR" altLang="en-US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6926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86513" y="3068960"/>
            <a:ext cx="8505967" cy="3456384"/>
            <a:chOff x="2119895" y="65361"/>
            <a:chExt cx="6999817" cy="27975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2119895" y="116632"/>
              <a:ext cx="6999817" cy="2674243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699792" y="1443459"/>
              <a:ext cx="936104" cy="141942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664699" y="1433513"/>
              <a:ext cx="950506" cy="141942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100392" y="65361"/>
              <a:ext cx="1019320" cy="141942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rgbClr val="FF0000"/>
                  </a:solidFill>
                </a:ln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2543" y="236255"/>
            <a:ext cx="8537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                          미세먼지와</a:t>
            </a:r>
            <a:r>
              <a:rPr lang="en-US" altLang="ko-KR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질병과의 </a:t>
            </a:r>
            <a:r>
              <a:rPr lang="en-US" altLang="ko-KR" sz="2100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1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상관관계</a:t>
            </a:r>
            <a:endParaRPr lang="en-US" altLang="ko-KR" sz="21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2100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J18(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폐렴</a:t>
            </a:r>
            <a:r>
              <a:rPr lang="en-US" altLang="ko-KR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) J44(COPD) J45(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천식</a:t>
            </a:r>
            <a:r>
              <a:rPr lang="en-US" altLang="ko-KR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의 상관계수가</a:t>
            </a:r>
            <a:endParaRPr lang="en-US" altLang="ko-KR" sz="21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매우 높음을 알 수 있음</a:t>
            </a:r>
            <a:endParaRPr lang="en-US" altLang="ko-KR" sz="21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100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파란선에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100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검은점이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가까울수록 </a:t>
            </a:r>
            <a:endParaRPr lang="en-US" altLang="ko-KR" sz="21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상관관계가 </a:t>
            </a:r>
            <a:r>
              <a:rPr lang="ko-KR" altLang="en-US" sz="2100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높은것</a:t>
            </a:r>
            <a:endParaRPr lang="en-US" altLang="ko-KR" sz="2100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                                      			          -- 2017</a:t>
            </a:r>
            <a:r>
              <a:rPr lang="ko-KR" altLang="en-US" sz="21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sz="2100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2100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1862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32622" y="3782512"/>
            <a:ext cx="8271826" cy="2778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3528" y="283791"/>
            <a:ext cx="8280920" cy="33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243738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7544" y="404664"/>
            <a:ext cx="8247608" cy="28600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7544" y="3495209"/>
            <a:ext cx="8208912" cy="30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1269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12234" y="548680"/>
            <a:ext cx="8712968" cy="28494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12234" y="3645024"/>
            <a:ext cx="8712968" cy="29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08286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-3696"/>
            <a:ext cx="7220505" cy="6861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0232" y="1844824"/>
            <a:ext cx="24837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질환별</a:t>
            </a:r>
            <a:r>
              <a:rPr lang="ko-KR" altLang="en-US" sz="3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3600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3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조기 사망률</a:t>
            </a:r>
            <a:endParaRPr lang="en-US" altLang="ko-KR" sz="36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초미세먼지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농도와 조기사망률의 상관관계임</a:t>
            </a:r>
            <a:endParaRPr lang="ko-KR" altLang="en-US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7776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7504" y="150897"/>
            <a:ext cx="5219894" cy="2846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31841" y="2737328"/>
            <a:ext cx="5904655" cy="24918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7504" y="5157192"/>
            <a:ext cx="5927824" cy="15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7973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476672"/>
            <a:ext cx="26642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질병별</a:t>
            </a:r>
            <a:r>
              <a:rPr lang="ko-KR" altLang="en-US" sz="2400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b="1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연령분포</a:t>
            </a:r>
            <a:endParaRPr lang="en-US" altLang="ko-KR" sz="2400" b="1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폐렴은 어린이가 많이 걸리고 </a:t>
            </a:r>
            <a:r>
              <a:rPr lang="en-US" altLang="ko-KR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COPD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는 노인이 </a:t>
            </a:r>
            <a:r>
              <a:rPr lang="ko-KR" altLang="en-US" b="1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많이걸림을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알 수 있음</a:t>
            </a:r>
            <a:endParaRPr lang="en-US" altLang="ko-KR" b="1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           --2017</a:t>
            </a:r>
            <a:r>
              <a:rPr lang="ko-KR" altLang="en-US" b="1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b="1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76056" y="3384377"/>
            <a:ext cx="3853447" cy="3356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16585" y="116632"/>
            <a:ext cx="3515655" cy="3312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60686" y="3135906"/>
            <a:ext cx="3977159" cy="36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8970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5563" y="1265589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9552" y="3943231"/>
            <a:ext cx="212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elvetica75" pitchFamily="34" charset="0"/>
              </a:rPr>
              <a:t>TEST </a:t>
            </a:r>
            <a:r>
              <a:rPr lang="en-US" altLang="ko-KR" dirty="0" err="1" smtClean="0">
                <a:latin typeface="Helvetica75" pitchFamily="34" charset="0"/>
              </a:rPr>
              <a:t>TEST</a:t>
            </a:r>
            <a:r>
              <a:rPr lang="en-US" altLang="ko-KR" dirty="0" smtClean="0">
                <a:latin typeface="Helvetica75" pitchFamily="34" charset="0"/>
              </a:rPr>
              <a:t> </a:t>
            </a:r>
            <a:r>
              <a:rPr lang="en-US" altLang="ko-KR" dirty="0" err="1" smtClean="0">
                <a:solidFill>
                  <a:srgbClr val="C3A37D"/>
                </a:solidFill>
                <a:latin typeface="Helvetica75" pitchFamily="34" charset="0"/>
              </a:rPr>
              <a:t>TEST</a:t>
            </a:r>
            <a:endParaRPr lang="ko-KR" altLang="en-US" dirty="0">
              <a:solidFill>
                <a:srgbClr val="C3A37D"/>
              </a:solidFill>
              <a:latin typeface="Helvetica75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01787" y="3933056"/>
            <a:ext cx="212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elvetica75" pitchFamily="34" charset="0"/>
              </a:rPr>
              <a:t>TEST </a:t>
            </a:r>
            <a:r>
              <a:rPr lang="en-US" altLang="ko-KR" dirty="0" err="1">
                <a:latin typeface="Helvetica75" pitchFamily="34" charset="0"/>
              </a:rPr>
              <a:t>TEST</a:t>
            </a:r>
            <a:r>
              <a:rPr lang="en-US" altLang="ko-KR" dirty="0">
                <a:latin typeface="Helvetica75" pitchFamily="34" charset="0"/>
              </a:rPr>
              <a:t> </a:t>
            </a:r>
            <a:r>
              <a:rPr lang="en-US" altLang="ko-KR" dirty="0" err="1">
                <a:solidFill>
                  <a:srgbClr val="C3A37D"/>
                </a:solidFill>
                <a:latin typeface="Helvetica75" pitchFamily="34" charset="0"/>
              </a:rPr>
              <a:t>TEST</a:t>
            </a:r>
            <a:endParaRPr lang="ko-KR" altLang="en-US" dirty="0">
              <a:solidFill>
                <a:srgbClr val="C3A37D"/>
              </a:solidFill>
              <a:latin typeface="Helvetica75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88224" y="3933056"/>
            <a:ext cx="212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elvetica75" pitchFamily="34" charset="0"/>
              </a:rPr>
              <a:t>TEST </a:t>
            </a:r>
            <a:r>
              <a:rPr lang="en-US" altLang="ko-KR" dirty="0" err="1">
                <a:latin typeface="Helvetica75" pitchFamily="34" charset="0"/>
              </a:rPr>
              <a:t>TEST</a:t>
            </a:r>
            <a:r>
              <a:rPr lang="en-US" altLang="ko-KR" dirty="0">
                <a:latin typeface="Helvetica75" pitchFamily="34" charset="0"/>
              </a:rPr>
              <a:t> </a:t>
            </a:r>
            <a:r>
              <a:rPr lang="en-US" altLang="ko-KR" dirty="0" err="1">
                <a:solidFill>
                  <a:srgbClr val="C3A37D"/>
                </a:solidFill>
                <a:latin typeface="Helvetica75" pitchFamily="34" charset="0"/>
              </a:rPr>
              <a:t>TEST</a:t>
            </a:r>
            <a:endParaRPr lang="ko-KR" altLang="en-US" dirty="0">
              <a:solidFill>
                <a:srgbClr val="C3A37D"/>
              </a:solidFill>
              <a:latin typeface="Helvetica75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32413" y="1232435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39262" y="1249012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4606" y="4699315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박성용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/>
          </a:p>
          <a:p>
            <a:r>
              <a:rPr lang="en-US" altLang="ko-KR" dirty="0" smtClean="0">
                <a:latin typeface="Helvetica75" pitchFamily="34" charset="0"/>
              </a:rPr>
              <a:t>PM(Project Manager)</a:t>
            </a:r>
          </a:p>
          <a:p>
            <a:r>
              <a:rPr lang="en-US" altLang="ko-KR" dirty="0" smtClean="0">
                <a:latin typeface="Helvetica75" pitchFamily="34" charset="0"/>
              </a:rPr>
              <a:t>IDEATION, PPT</a:t>
            </a:r>
            <a:endParaRPr lang="en-US" altLang="ko-KR" dirty="0">
              <a:latin typeface="Helvetica75" pitchFamily="34" charset="0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자료수집 및 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전처리 담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당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Helvetica75" pitchFamily="34" charset="0"/>
              </a:rPr>
              <a:t> 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1880" y="4699315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국동민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endParaRPr lang="en-US" altLang="ko-KR" dirty="0" smtClean="0"/>
          </a:p>
          <a:p>
            <a:r>
              <a:rPr lang="en-US" altLang="ko-KR" dirty="0" smtClean="0">
                <a:latin typeface="Helvetica75" pitchFamily="34" charset="0"/>
              </a:rPr>
              <a:t>Ideation</a:t>
            </a:r>
            <a:endParaRPr lang="en-US" altLang="ko-KR" dirty="0">
              <a:latin typeface="Helvetica75" pitchFamily="34" charset="0"/>
            </a:endParaRPr>
          </a:p>
          <a:p>
            <a:r>
              <a:rPr lang="ko-KR" altLang="en-US" dirty="0">
                <a:latin typeface="a아띠" pitchFamily="18" charset="-127"/>
                <a:ea typeface="a아띠" pitchFamily="18" charset="-127"/>
              </a:rPr>
              <a:t>자료수집 및 전처리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r>
              <a:rPr lang="en-US" altLang="ko-KR" dirty="0">
                <a:latin typeface="Helvetica75" pitchFamily="34" charset="0"/>
              </a:rPr>
              <a:t>PM, PPT </a:t>
            </a:r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담당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0192" y="4699315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김현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endParaRPr lang="en-US" altLang="ko-KR" dirty="0" smtClean="0"/>
          </a:p>
          <a:p>
            <a:r>
              <a:rPr lang="en-US" altLang="ko-KR" dirty="0" smtClean="0">
                <a:latin typeface="Helvetica75" pitchFamily="34" charset="0"/>
              </a:rPr>
              <a:t>Ideation</a:t>
            </a:r>
            <a:endParaRPr lang="en-US" altLang="ko-KR" dirty="0">
              <a:latin typeface="Helvetica75" pitchFamily="34" charset="0"/>
            </a:endParaRPr>
          </a:p>
          <a:p>
            <a:r>
              <a:rPr lang="ko-KR" altLang="en-US" dirty="0">
                <a:latin typeface="a아띠" pitchFamily="18" charset="-127"/>
                <a:ea typeface="a아띠" pitchFamily="18" charset="-127"/>
              </a:rPr>
              <a:t>자료수집 및 전처리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r>
              <a:rPr lang="en-US" altLang="ko-KR" dirty="0">
                <a:latin typeface="Helvetica75" pitchFamily="34" charset="0"/>
              </a:rPr>
              <a:t>PM, PPT </a:t>
            </a:r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담당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0502" y="1042024"/>
            <a:ext cx="3284472" cy="24633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971850" y="1008870"/>
            <a:ext cx="3284472" cy="24633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63198" y="1094010"/>
            <a:ext cx="3284472" cy="24633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4497" y="1051440"/>
            <a:ext cx="3284472" cy="246335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935845" y="1008870"/>
            <a:ext cx="3284472" cy="24633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27193" y="1094010"/>
            <a:ext cx="3284472" cy="24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4857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67744" y="65713"/>
            <a:ext cx="6803204" cy="3363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67745" y="3529967"/>
            <a:ext cx="6803204" cy="3211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22569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10</a:t>
            </a: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</a:t>
            </a:r>
            <a:r>
              <a:rPr lang="ko-KR" altLang="en-US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어린이집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분포</a:t>
            </a:r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2018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2.5</a:t>
            </a: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2580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123728" y="91467"/>
            <a:ext cx="6934136" cy="3337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123728" y="3528392"/>
            <a:ext cx="6934136" cy="3212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0"/>
            <a:ext cx="22569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10</a:t>
            </a: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</a:t>
            </a:r>
            <a:r>
              <a:rPr lang="ko-KR" altLang="en-US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경로</a:t>
            </a:r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당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분포</a:t>
            </a:r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2018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2.5</a:t>
            </a: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1176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-300" dirty="0" smtClean="0">
                <a:latin typeface="HY견고딕" pitchFamily="18" charset="-127"/>
                <a:ea typeface="HY견고딕" pitchFamily="18" charset="-127"/>
              </a:rPr>
              <a:t>판매</a:t>
            </a:r>
            <a:endParaRPr lang="ko-KR" altLang="en-US" sz="3600" spc="-3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28662" y="3000372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28662" y="3857628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34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</a:t>
            </a: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미세먼지 관련 속설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관련제품의 필요성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판매타겟층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판매방법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      CF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콘티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      </a:t>
            </a: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      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6" y="0"/>
            <a:ext cx="9142544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424" y="0"/>
            <a:ext cx="6038603" cy="68853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401057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37048" y="3861048"/>
            <a:ext cx="6480720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8100000" algn="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미세먼지 많은 날엔 삼겹살을 먹어라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? ‘NO’</a:t>
            </a:r>
          </a:p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오히려 돼지고기처럼 지방 함량이 높은 음식을 많이 먹으면 미세먼지 속에 들어 있는 지용성 유해물질의 체내 흡수율을 증가시킨다는 연구 결과도 있습니다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690464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17269" y="0"/>
            <a:ext cx="7126732" cy="4725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3350" y="5373216"/>
            <a:ext cx="626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3"/>
              </a:rPr>
              <a:t>최초의 환경위성 천리안</a:t>
            </a:r>
            <a:r>
              <a:rPr lang="en-US" altLang="ko-KR" dirty="0" smtClean="0">
                <a:hlinkClick r:id="rId3"/>
              </a:rPr>
              <a:t>2B</a:t>
            </a:r>
            <a:r>
              <a:rPr lang="ko-KR" altLang="en-US" dirty="0" smtClean="0">
                <a:hlinkClick r:id="rId3"/>
              </a:rPr>
              <a:t>관련 뉴스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573609" y="472514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4"/>
              </a:rPr>
              <a:t>노후 </a:t>
            </a:r>
            <a:r>
              <a:rPr lang="ko-KR" altLang="en-US" dirty="0" err="1" smtClean="0">
                <a:hlinkClick r:id="rId4"/>
              </a:rPr>
              <a:t>경유차</a:t>
            </a:r>
            <a:r>
              <a:rPr lang="ko-KR" altLang="en-US" dirty="0" smtClean="0">
                <a:hlinkClick r:id="rId4"/>
              </a:rPr>
              <a:t> 관련 뉴스</a:t>
            </a:r>
            <a:endParaRPr lang="en-US" altLang="ko-KR" dirty="0" smtClean="0"/>
          </a:p>
        </p:txBody>
      </p:sp>
      <p:sp>
        <p:nvSpPr>
          <p:cNvPr id="7" name="TextBox 6">
            <a:hlinkClick r:id="rId5"/>
          </p:cNvPr>
          <p:cNvSpPr txBox="1"/>
          <p:nvPr/>
        </p:nvSpPr>
        <p:spPr>
          <a:xfrm>
            <a:off x="2595876" y="60212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5"/>
              </a:rPr>
              <a:t>삼성 미세먼지연구소 신설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580112" y="472514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6"/>
              </a:rPr>
              <a:t>공기청정기 </a:t>
            </a:r>
            <a:r>
              <a:rPr lang="ko-KR" altLang="en-US" dirty="0" err="1" smtClean="0">
                <a:hlinkClick r:id="rId6"/>
              </a:rPr>
              <a:t>렌탈뉴스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2160" y="60212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7"/>
              </a:rPr>
              <a:t>공기청정기 브랜드가치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88224" y="530120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8"/>
              </a:rPr>
              <a:t>공기청정기 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1132116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xmlns="" val="1750782859"/>
              </p:ext>
            </p:extLst>
          </p:nvPr>
        </p:nvGraphicFramePr>
        <p:xfrm>
          <a:off x="-143958" y="397272"/>
          <a:ext cx="6918474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직선 연결선 7"/>
          <p:cNvCxnSpPr/>
          <p:nvPr/>
        </p:nvCxnSpPr>
        <p:spPr>
          <a:xfrm rot="16200000" flipV="1">
            <a:off x="5544108" y="4329100"/>
            <a:ext cx="576064" cy="648072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10800000">
            <a:off x="6156177" y="4941168"/>
            <a:ext cx="648072" cy="0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56176" y="450912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482304"/>
                  </a:solidFill>
                </a:ln>
              </a:rPr>
              <a:t>4%</a:t>
            </a:r>
            <a:endParaRPr lang="ko-KR" altLang="en-US" dirty="0">
              <a:ln>
                <a:solidFill>
                  <a:srgbClr val="482304"/>
                </a:solidFill>
              </a:ln>
            </a:endParaRP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4031940" y="5481229"/>
            <a:ext cx="576064" cy="648072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644008" y="6093296"/>
            <a:ext cx="648072" cy="0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44008" y="573325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482304"/>
                  </a:solidFill>
                </a:ln>
              </a:rPr>
              <a:t>15%</a:t>
            </a:r>
            <a:endParaRPr lang="ko-KR" altLang="en-US" dirty="0">
              <a:ln>
                <a:solidFill>
                  <a:srgbClr val="482304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2449" y="261803"/>
            <a:ext cx="23789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판매타겟층</a:t>
            </a:r>
            <a:endParaRPr lang="en-US" altLang="ko-KR" sz="3600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4050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세대에 판매</a:t>
            </a:r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근로자가구주 </a:t>
            </a:r>
            <a:r>
              <a:rPr lang="en-US" altLang="ko-KR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46.27</a:t>
            </a:r>
            <a:r>
              <a:rPr lang="ko-KR" altLang="en-US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세</a:t>
            </a:r>
            <a:endParaRPr lang="en-US" altLang="ko-KR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가정용품에 지출하는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비율이 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4</a:t>
            </a:r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%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밖에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되지않음을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알 수 있음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다른거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절약해서 살 수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있을듯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출처 </a:t>
            </a:r>
            <a:r>
              <a:rPr lang="en-US" altLang="ko-KR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통계청</a:t>
            </a:r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24871" y="4941168"/>
            <a:ext cx="11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rgbClr val="482304"/>
                  </a:solidFill>
                </a:ln>
              </a:rPr>
              <a:t>가정용</a:t>
            </a:r>
            <a:r>
              <a:rPr lang="ko-KR" altLang="en-US" dirty="0">
                <a:ln>
                  <a:solidFill>
                    <a:srgbClr val="482304"/>
                  </a:solidFill>
                </a:ln>
              </a:rPr>
              <a:t>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4008" y="60932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rgbClr val="482304"/>
                  </a:solidFill>
                </a:ln>
              </a:rPr>
              <a:t>교</a:t>
            </a:r>
            <a:r>
              <a:rPr lang="ko-KR" altLang="en-US" dirty="0">
                <a:ln>
                  <a:solidFill>
                    <a:srgbClr val="482304"/>
                  </a:solidFill>
                </a:ln>
              </a:rPr>
              <a:t>통</a:t>
            </a:r>
          </a:p>
        </p:txBody>
      </p:sp>
    </p:spTree>
    <p:extLst>
      <p:ext uri="{BB962C8B-B14F-4D97-AF65-F5344CB8AC3E}">
        <p14:creationId xmlns:p14="http://schemas.microsoft.com/office/powerpoint/2010/main" xmlns="" val="3401711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7784" y="55172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Bgroup.ml</a:t>
            </a:r>
            <a:r>
              <a:rPr lang="ko-KR" altLang="en-US" dirty="0" smtClean="0"/>
              <a:t>홈페이지 활용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pdf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인쇄물로 활용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836712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대기오염이 </a:t>
            </a:r>
            <a:r>
              <a:rPr lang="ko-KR" altLang="en-US" dirty="0" err="1" smtClean="0"/>
              <a:t>심한지역이나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공장많은곳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지역타겟팅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헤파필터등급</a:t>
            </a:r>
            <a:r>
              <a:rPr lang="en-US" altLang="ko-KR" dirty="0" smtClean="0"/>
              <a:t>(11,13)</a:t>
            </a:r>
            <a:r>
              <a:rPr lang="ko-KR" altLang="en-US" dirty="0" smtClean="0"/>
              <a:t>이상 제품 </a:t>
            </a:r>
            <a:r>
              <a:rPr lang="ko-KR" altLang="en-US" dirty="0" err="1" smtClean="0"/>
              <a:t>가격별</a:t>
            </a:r>
            <a:r>
              <a:rPr lang="ko-KR" altLang="en-US" dirty="0" smtClean="0"/>
              <a:t> 분류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설문조사등으로</a:t>
            </a:r>
            <a:r>
              <a:rPr lang="ko-KR" altLang="en-US" dirty="0"/>
              <a:t> 고객들의 </a:t>
            </a:r>
            <a:r>
              <a:rPr lang="ko-KR" altLang="en-US" dirty="0" err="1"/>
              <a:t>생각듣고</a:t>
            </a:r>
            <a:r>
              <a:rPr lang="ko-KR" altLang="en-US" dirty="0"/>
              <a:t> 판매전략수립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전단지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광고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sns</a:t>
            </a:r>
            <a:r>
              <a:rPr lang="ko-KR" altLang="en-US" dirty="0" smtClean="0"/>
              <a:t>홍보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유투브광고</a:t>
            </a:r>
            <a:r>
              <a:rPr lang="en-US" altLang="ko-KR" dirty="0"/>
              <a:t> </a:t>
            </a:r>
            <a:r>
              <a:rPr lang="ko-KR" altLang="en-US" dirty="0" smtClean="0"/>
              <a:t>등 방안제시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홈페이지등으로</a:t>
            </a:r>
            <a:r>
              <a:rPr lang="ko-KR" altLang="en-US" dirty="0" smtClean="0"/>
              <a:t> 고객들이 계속 </a:t>
            </a:r>
            <a:r>
              <a:rPr lang="ko-KR" altLang="en-US" dirty="0" err="1" smtClean="0"/>
              <a:t>접근할수있게해서</a:t>
            </a:r>
            <a:endParaRPr lang="en-US" altLang="ko-KR" dirty="0"/>
          </a:p>
          <a:p>
            <a:r>
              <a:rPr lang="ko-KR" altLang="en-US" dirty="0" smtClean="0"/>
              <a:t>익숙해지고 </a:t>
            </a:r>
            <a:r>
              <a:rPr lang="ko-KR" altLang="en-US" dirty="0" err="1" smtClean="0"/>
              <a:t>입소문도나게하고</a:t>
            </a:r>
            <a:r>
              <a:rPr lang="ko-KR" altLang="en-US" dirty="0" smtClean="0"/>
              <a:t> 잘 팔리면 세일이라던가 이벤트 하는 방안도 </a:t>
            </a:r>
            <a:r>
              <a:rPr lang="ko-KR" altLang="en-US" dirty="0" err="1" smtClean="0"/>
              <a:t>고려해볼것</a:t>
            </a:r>
            <a:r>
              <a:rPr lang="ko-KR" altLang="en-US" dirty="0" smtClean="0"/>
              <a:t> 지금 잘 안 </a:t>
            </a:r>
            <a:r>
              <a:rPr lang="ko-KR" altLang="en-US" dirty="0" err="1" smtClean="0"/>
              <a:t>팔리는건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안 </a:t>
            </a:r>
            <a:r>
              <a:rPr lang="ko-KR" altLang="en-US" dirty="0" err="1" smtClean="0"/>
              <a:t>와닿아서</a:t>
            </a:r>
            <a:r>
              <a:rPr lang="ko-KR" altLang="en-US" dirty="0" smtClean="0"/>
              <a:t> 안 익숙해서 </a:t>
            </a:r>
            <a:r>
              <a:rPr lang="ko-KR" altLang="en-US" dirty="0" err="1" smtClean="0"/>
              <a:t>이런거라</a:t>
            </a:r>
            <a:r>
              <a:rPr lang="ko-KR" altLang="en-US" dirty="0" smtClean="0"/>
              <a:t> 남이사면 </a:t>
            </a:r>
            <a:r>
              <a:rPr lang="ko-KR" altLang="en-US" dirty="0" err="1" smtClean="0"/>
              <a:t>따라살가능성큼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4194162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-5307" y="0"/>
            <a:ext cx="9149308" cy="50916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4524" y="6441991"/>
            <a:ext cx="556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3"/>
              </a:rPr>
              <a:t>출처 </a:t>
            </a:r>
            <a:r>
              <a:rPr lang="en-US" altLang="ko-KR" dirty="0" smtClean="0">
                <a:hlinkClick r:id="rId3"/>
              </a:rPr>
              <a:t>: </a:t>
            </a:r>
            <a:r>
              <a:rPr lang="ko-KR" altLang="en-US" dirty="0" smtClean="0">
                <a:hlinkClick r:id="rId3"/>
              </a:rPr>
              <a:t>공기청정기 </a:t>
            </a:r>
            <a:r>
              <a:rPr lang="en-US" altLang="ko-KR" dirty="0" smtClean="0">
                <a:hlinkClick r:id="rId3"/>
              </a:rPr>
              <a:t>CF LG </a:t>
            </a:r>
            <a:r>
              <a:rPr lang="ko-KR" altLang="en-US" dirty="0" smtClean="0">
                <a:hlinkClick r:id="rId3"/>
              </a:rPr>
              <a:t>건강가전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2724" y="5517232"/>
            <a:ext cx="940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TV</a:t>
            </a:r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광고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콘티 </a:t>
            </a:r>
            <a:r>
              <a:rPr lang="ko-KR" altLang="en-US" dirty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어린이와 노인 둘 </a:t>
            </a:r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다 </a:t>
            </a:r>
            <a:r>
              <a:rPr lang="ko-KR" altLang="en-US" dirty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화목하게 </a:t>
            </a:r>
            <a:r>
              <a:rPr lang="ko-KR" altLang="en-US" dirty="0" err="1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숨쉴수있는</a:t>
            </a:r>
            <a:r>
              <a:rPr lang="ko-KR" altLang="en-US" dirty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모습</a:t>
            </a:r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4298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95736" y="188640"/>
            <a:ext cx="6840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출처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OECD stats</a:t>
            </a:r>
          </a:p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국립환경과학원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조선일보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MBC</a:t>
            </a:r>
          </a:p>
          <a:p>
            <a:r>
              <a:rPr lang="ko-KR" altLang="en-US" dirty="0" err="1" smtClean="0">
                <a:latin typeface="나눔스퀘어 ExtraBold" pitchFamily="50" charset="-127"/>
                <a:ea typeface="나눔스퀘어 ExtraBold" pitchFamily="50" charset="-127"/>
              </a:rPr>
              <a:t>해럴드뉴스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Addressing </a:t>
            </a:r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Global Mortality from Ambient 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PM2.5</a:t>
            </a:r>
          </a:p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경북일보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Msn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뉴스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Health </a:t>
            </a:r>
            <a:r>
              <a:rPr lang="en-US" altLang="ko-KR" b="1" dirty="0">
                <a:latin typeface="나눔스퀘어 ExtraBold" pitchFamily="50" charset="-127"/>
                <a:ea typeface="나눔스퀘어 ExtraBold" pitchFamily="50" charset="-127"/>
              </a:rPr>
              <a:t>Effects of Particulate 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Matter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8016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4522"/>
            <a:ext cx="9155620" cy="69528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직사각형 3"/>
          <p:cNvSpPr/>
          <p:nvPr/>
        </p:nvSpPr>
        <p:spPr>
          <a:xfrm>
            <a:off x="0" y="-8844"/>
            <a:ext cx="9144000" cy="695739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87624" y="2152281"/>
            <a:ext cx="9145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rgbClr val="F6F5F3"/>
                </a:solidFill>
                <a:latin typeface="Helvetica75" pitchFamily="34" charset="0"/>
              </a:rPr>
              <a:t>THANK YOU </a:t>
            </a:r>
          </a:p>
          <a:p>
            <a:r>
              <a:rPr lang="en-US" altLang="ko-KR" sz="6600" dirty="0" smtClean="0">
                <a:solidFill>
                  <a:srgbClr val="C3A37D"/>
                </a:solidFill>
                <a:latin typeface="Helvetica75" pitchFamily="34" charset="0"/>
              </a:rPr>
              <a:t>FOR WATCHING</a:t>
            </a:r>
            <a:endParaRPr lang="ko-KR" altLang="en-US" sz="6600" dirty="0">
              <a:solidFill>
                <a:srgbClr val="C3A37D"/>
              </a:solidFill>
              <a:latin typeface="Helvetica7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8758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spc="-300" dirty="0" smtClean="0">
                <a:latin typeface="HY견고딕" pitchFamily="18" charset="-127"/>
                <a:ea typeface="HY견고딕" pitchFamily="18" charset="-127"/>
              </a:rPr>
              <a:t>Contents</a:t>
            </a:r>
            <a:endParaRPr lang="ko-KR" altLang="en-US" sz="3600" spc="-3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28662" y="3000372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28662" y="3857628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34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-300" dirty="0" smtClean="0">
                <a:latin typeface="HY견고딕" pitchFamily="18" charset="-127"/>
                <a:ea typeface="HY견고딕" pitchFamily="18" charset="-127"/>
              </a:rPr>
              <a:t>            국외</a:t>
            </a:r>
            <a:endParaRPr lang="en-US" altLang="ko-KR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spc="-300" dirty="0" smtClean="0">
                <a:latin typeface="HY견고딕" pitchFamily="18" charset="-127"/>
                <a:ea typeface="HY견고딕" pitchFamily="18" charset="-127"/>
              </a:rPr>
              <a:t>                    </a:t>
            </a:r>
            <a:r>
              <a:rPr lang="ko-KR" altLang="en-US" sz="1400" spc="-300" dirty="0" smtClean="0">
                <a:latin typeface="HY견고딕" pitchFamily="18" charset="-127"/>
                <a:ea typeface="HY견고딕" pitchFamily="18" charset="-127"/>
              </a:rPr>
              <a:t> ┃ </a:t>
            </a:r>
            <a:r>
              <a:rPr lang="en-US" altLang="ko-KR" sz="1400" spc="-300" dirty="0" smtClean="0">
                <a:latin typeface="HY견고딕" pitchFamily="18" charset="-127"/>
                <a:ea typeface="HY견고딕" pitchFamily="18" charset="-127"/>
              </a:rPr>
              <a:t>OECD </a:t>
            </a:r>
            <a:r>
              <a:rPr lang="ko-KR" altLang="en-US" sz="1400" spc="-300" dirty="0" smtClean="0">
                <a:latin typeface="HY견고딕" pitchFamily="18" charset="-127"/>
                <a:ea typeface="HY견고딕" pitchFamily="18" charset="-127"/>
              </a:rPr>
              <a:t>중국 </a:t>
            </a:r>
            <a:endParaRPr lang="en-US" altLang="ko-KR" sz="1400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4800" spc="-300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pc="-300" dirty="0" smtClean="0">
                <a:latin typeface="HY견고딕" pitchFamily="18" charset="-127"/>
                <a:ea typeface="HY견고딕" pitchFamily="18" charset="-127"/>
              </a:rPr>
              <a:t>국내</a:t>
            </a:r>
            <a:endParaRPr lang="en-US" altLang="ko-KR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spc="-300" dirty="0" smtClean="0">
                <a:latin typeface="HY견고딕" pitchFamily="18" charset="-127"/>
                <a:ea typeface="HY견고딕" pitchFamily="18" charset="-127"/>
              </a:rPr>
              <a:t>                     </a:t>
            </a:r>
            <a:r>
              <a:rPr lang="ko-KR" altLang="en-US" sz="1400" spc="-300" dirty="0" smtClean="0">
                <a:latin typeface="HY견고딕" pitchFamily="18" charset="-127"/>
                <a:ea typeface="HY견고딕" pitchFamily="18" charset="-127"/>
              </a:rPr>
              <a:t>┃  대한민국   주요도시</a:t>
            </a:r>
            <a:endParaRPr lang="en-US" altLang="ko-KR" sz="1400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4800" spc="-300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pc="-300" dirty="0" smtClean="0">
                <a:latin typeface="HY견고딕" pitchFamily="18" charset="-127"/>
                <a:ea typeface="HY견고딕" pitchFamily="18" charset="-127"/>
              </a:rPr>
              <a:t>대구</a:t>
            </a:r>
            <a:endParaRPr lang="en-US" altLang="ko-KR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spc="-300" dirty="0" smtClean="0">
                <a:latin typeface="HY견고딕" pitchFamily="18" charset="-127"/>
                <a:ea typeface="HY견고딕" pitchFamily="18" charset="-127"/>
              </a:rPr>
              <a:t>                     ┃ 구별   </a:t>
            </a:r>
            <a:r>
              <a:rPr lang="ko-KR" altLang="en-US" sz="1400" spc="-300" dirty="0" err="1" smtClean="0">
                <a:latin typeface="HY견고딕" pitchFamily="18" charset="-127"/>
                <a:ea typeface="HY견고딕" pitchFamily="18" charset="-127"/>
              </a:rPr>
              <a:t>오염원별</a:t>
            </a:r>
            <a:endParaRPr lang="en-US" altLang="ko-KR" sz="1400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4800" spc="-300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pc="-300" dirty="0" smtClean="0">
                <a:latin typeface="HY견고딕" pitchFamily="18" charset="-127"/>
                <a:ea typeface="HY견고딕" pitchFamily="18" charset="-127"/>
              </a:rPr>
              <a:t>질병</a:t>
            </a:r>
            <a:endParaRPr lang="en-US" altLang="ko-KR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200" spc="-300" dirty="0" smtClean="0">
                <a:latin typeface="HY견고딕" pitchFamily="18" charset="-127"/>
                <a:ea typeface="HY견고딕" pitchFamily="18" charset="-127"/>
              </a:rPr>
              <a:t>                              </a:t>
            </a:r>
            <a:r>
              <a:rPr lang="ko-KR" altLang="en-US" sz="1400" spc="-300" dirty="0" smtClean="0">
                <a:latin typeface="HY견고딕" pitchFamily="18" charset="-127"/>
                <a:ea typeface="HY견고딕" pitchFamily="18" charset="-127"/>
              </a:rPr>
              <a:t>┃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미세먼지와 질병 상관관계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조기사망률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취약계층 통계와 분포</a:t>
            </a:r>
            <a:endParaRPr lang="en-US" altLang="ko-KR" sz="1400" spc="-3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4800" spc="-300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pc="-300" dirty="0" smtClean="0">
                <a:latin typeface="HY견고딕" pitchFamily="18" charset="-127"/>
                <a:ea typeface="HY견고딕" pitchFamily="18" charset="-127"/>
              </a:rPr>
              <a:t>판매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spc="-300" dirty="0" smtClean="0">
                <a:latin typeface="HY견고딕" pitchFamily="18" charset="-127"/>
                <a:ea typeface="HY견고딕" pitchFamily="18" charset="-127"/>
              </a:rPr>
              <a:t>                    ┃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미세먼지 관련 속설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관련제품의 필요성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ko-KR" altLang="en-US" sz="1400" dirty="0" err="1" smtClean="0">
                <a:latin typeface="HY견고딕" pitchFamily="18" charset="-127"/>
                <a:ea typeface="HY견고딕" pitchFamily="18" charset="-127"/>
              </a:rPr>
              <a:t>판매타겟층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         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판매방법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          CF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콘티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-300" dirty="0" smtClean="0">
                <a:latin typeface="HY견고딕" pitchFamily="18" charset="-127"/>
                <a:ea typeface="HY견고딕" pitchFamily="18" charset="-127"/>
              </a:rPr>
              <a:t>국외</a:t>
            </a:r>
            <a:endParaRPr lang="ko-KR" altLang="en-US" sz="3600" spc="-3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28662" y="3000372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28662" y="3857628"/>
            <a:ext cx="2857520" cy="1588"/>
          </a:xfrm>
          <a:prstGeom prst="line">
            <a:avLst/>
          </a:prstGeom>
          <a:ln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34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spc="-300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OECD</a:t>
            </a: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중국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80963"/>
            <a:ext cx="9144000" cy="6741794"/>
            <a:chOff x="0" y="80963"/>
            <a:chExt cx="9144000" cy="6741794"/>
          </a:xfrm>
        </p:grpSpPr>
        <p:sp>
          <p:nvSpPr>
            <p:cNvPr id="9" name="직사각형 8"/>
            <p:cNvSpPr/>
            <p:nvPr/>
          </p:nvSpPr>
          <p:spPr>
            <a:xfrm>
              <a:off x="1" y="80963"/>
              <a:ext cx="190440" cy="3952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80963"/>
              <a:ext cx="9144000" cy="3952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rgbClr val="34352D"/>
                  </a:solidFill>
                </a:rPr>
                <a:t>   제목을 입력하세요</a:t>
              </a:r>
              <a:r>
                <a:rPr lang="en-US" altLang="ko-KR" dirty="0" smtClean="0">
                  <a:solidFill>
                    <a:srgbClr val="34352D"/>
                  </a:solidFill>
                </a:rPr>
                <a:t>.</a:t>
              </a:r>
              <a:endParaRPr lang="ko-KR" altLang="en-US" dirty="0">
                <a:solidFill>
                  <a:srgbClr val="34352D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569118"/>
              <a:ext cx="9144000" cy="2079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출처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출처를 입력하세요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92163" y="908050"/>
              <a:ext cx="5678513" cy="50419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470676" y="908050"/>
              <a:ext cx="1881162" cy="5041900"/>
            </a:xfrm>
            <a:prstGeom prst="rect">
              <a:avLst/>
            </a:prstGeom>
            <a:solidFill>
              <a:srgbClr val="F6F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34352D"/>
                  </a:solidFill>
                </a:rPr>
                <a:t>텍스트 </a:t>
              </a:r>
              <a:r>
                <a:rPr lang="ko-KR" altLang="en-US" dirty="0" err="1" smtClean="0">
                  <a:solidFill>
                    <a:srgbClr val="34352D"/>
                  </a:solidFill>
                </a:rPr>
                <a:t>를</a:t>
              </a:r>
              <a:r>
                <a:rPr lang="ko-KR" altLang="en-US" dirty="0" smtClean="0">
                  <a:solidFill>
                    <a:srgbClr val="34352D"/>
                  </a:solidFill>
                </a:rPr>
                <a:t> 입력하세요</a:t>
              </a:r>
              <a:r>
                <a:rPr lang="en-US" altLang="ko-KR" dirty="0" smtClean="0">
                  <a:solidFill>
                    <a:srgbClr val="34352D"/>
                  </a:solidFill>
                </a:rPr>
                <a:t>.</a:t>
              </a:r>
            </a:p>
            <a:p>
              <a:pPr algn="ctr"/>
              <a:r>
                <a:rPr lang="ko-KR" altLang="en-US" dirty="0" smtClean="0">
                  <a:solidFill>
                    <a:srgbClr val="34352D"/>
                  </a:solidFill>
                </a:rPr>
                <a:t>텍스트 </a:t>
              </a:r>
              <a:r>
                <a:rPr lang="ko-KR" altLang="en-US" dirty="0" err="1" smtClean="0">
                  <a:solidFill>
                    <a:srgbClr val="34352D"/>
                  </a:solidFill>
                </a:rPr>
                <a:t>를</a:t>
              </a:r>
              <a:r>
                <a:rPr lang="ko-KR" altLang="en-US" dirty="0" smtClean="0">
                  <a:solidFill>
                    <a:srgbClr val="34352D"/>
                  </a:solidFill>
                </a:rPr>
                <a:t> 입력하세요</a:t>
              </a:r>
              <a:r>
                <a:rPr lang="en-US" altLang="ko-KR" dirty="0" smtClean="0">
                  <a:solidFill>
                    <a:srgbClr val="34352D"/>
                  </a:solidFill>
                </a:rPr>
                <a:t>.</a:t>
              </a:r>
              <a:endParaRPr lang="ko-KR" altLang="en-US" dirty="0" smtClean="0">
                <a:solidFill>
                  <a:srgbClr val="34352D"/>
                </a:solidFill>
              </a:endParaRPr>
            </a:p>
            <a:p>
              <a:pPr algn="ctr"/>
              <a:endParaRPr lang="en-US" altLang="ko-KR" dirty="0" smtClean="0">
                <a:solidFill>
                  <a:srgbClr val="34352D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rgbClr val="34352D"/>
                  </a:solidFill>
                </a:rPr>
                <a:t>텍스트 </a:t>
              </a:r>
              <a:r>
                <a:rPr lang="ko-KR" altLang="en-US" dirty="0" err="1" smtClean="0">
                  <a:solidFill>
                    <a:srgbClr val="34352D"/>
                  </a:solidFill>
                </a:rPr>
                <a:t>를</a:t>
              </a:r>
              <a:r>
                <a:rPr lang="ko-KR" altLang="en-US" dirty="0" smtClean="0">
                  <a:solidFill>
                    <a:srgbClr val="34352D"/>
                  </a:solidFill>
                </a:rPr>
                <a:t> </a:t>
              </a:r>
              <a:r>
                <a:rPr lang="ko-KR" altLang="en-US" dirty="0" smtClean="0">
                  <a:solidFill>
                    <a:srgbClr val="34352D"/>
                  </a:solidFill>
                </a:rPr>
                <a:t>입력하세요</a:t>
              </a:r>
              <a:r>
                <a:rPr lang="en-US" altLang="ko-KR" dirty="0" smtClean="0">
                  <a:solidFill>
                    <a:srgbClr val="34352D"/>
                  </a:solidFill>
                </a:rPr>
                <a:t>.</a:t>
              </a:r>
            </a:p>
            <a:p>
              <a:pPr algn="ctr"/>
              <a:r>
                <a:rPr lang="ko-KR" altLang="en-US" dirty="0" smtClean="0">
                  <a:solidFill>
                    <a:srgbClr val="34352D"/>
                  </a:solidFill>
                </a:rPr>
                <a:t>텍스트 </a:t>
              </a:r>
              <a:r>
                <a:rPr lang="ko-KR" altLang="en-US" dirty="0" err="1" smtClean="0">
                  <a:solidFill>
                    <a:srgbClr val="34352D"/>
                  </a:solidFill>
                </a:rPr>
                <a:t>를</a:t>
              </a:r>
              <a:r>
                <a:rPr lang="ko-KR" altLang="en-US" dirty="0" smtClean="0">
                  <a:solidFill>
                    <a:srgbClr val="34352D"/>
                  </a:solidFill>
                </a:rPr>
                <a:t> 입력하세요</a:t>
              </a:r>
              <a:r>
                <a:rPr lang="en-US" altLang="ko-KR" dirty="0" smtClean="0">
                  <a:solidFill>
                    <a:srgbClr val="34352D"/>
                  </a:solidFill>
                </a:rPr>
                <a:t>.</a:t>
              </a:r>
            </a:p>
            <a:p>
              <a:pPr algn="ctr"/>
              <a:r>
                <a:rPr lang="ko-KR" altLang="en-US" dirty="0" smtClean="0">
                  <a:solidFill>
                    <a:srgbClr val="34352D"/>
                  </a:solidFill>
                </a:rPr>
                <a:t>텍스트 </a:t>
              </a:r>
              <a:r>
                <a:rPr lang="ko-KR" altLang="en-US" dirty="0" err="1" smtClean="0">
                  <a:solidFill>
                    <a:srgbClr val="34352D"/>
                  </a:solidFill>
                </a:rPr>
                <a:t>를</a:t>
              </a:r>
              <a:r>
                <a:rPr lang="ko-KR" altLang="en-US" dirty="0" smtClean="0">
                  <a:solidFill>
                    <a:srgbClr val="34352D"/>
                  </a:solidFill>
                </a:rPr>
                <a:t> 입력하세요</a:t>
              </a:r>
              <a:r>
                <a:rPr lang="en-US" altLang="ko-KR" dirty="0" smtClean="0">
                  <a:solidFill>
                    <a:srgbClr val="34352D"/>
                  </a:solidFill>
                </a:rPr>
                <a:t>.</a:t>
              </a:r>
              <a:endParaRPr lang="ko-KR" altLang="en-US" dirty="0" smtClean="0">
                <a:solidFill>
                  <a:srgbClr val="34352D"/>
                </a:solidFill>
              </a:endParaRPr>
            </a:p>
            <a:p>
              <a:pPr algn="ctr"/>
              <a:endParaRPr lang="en-US" altLang="ko-KR" dirty="0" smtClean="0">
                <a:solidFill>
                  <a:srgbClr val="34352D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rgbClr val="34352D"/>
                  </a:solidFill>
                </a:rPr>
                <a:t>텍스트 </a:t>
              </a:r>
              <a:r>
                <a:rPr lang="ko-KR" altLang="en-US" dirty="0" err="1" smtClean="0">
                  <a:solidFill>
                    <a:srgbClr val="34352D"/>
                  </a:solidFill>
                </a:rPr>
                <a:t>를</a:t>
              </a:r>
              <a:r>
                <a:rPr lang="ko-KR" altLang="en-US" dirty="0" smtClean="0">
                  <a:solidFill>
                    <a:srgbClr val="34352D"/>
                  </a:solidFill>
                </a:rPr>
                <a:t> 입력하세요</a:t>
              </a:r>
              <a:r>
                <a:rPr lang="en-US" altLang="ko-KR" dirty="0" smtClean="0">
                  <a:solidFill>
                    <a:srgbClr val="34352D"/>
                  </a:solidFill>
                </a:rPr>
                <a:t>.</a:t>
              </a:r>
            </a:p>
            <a:p>
              <a:pPr algn="ctr"/>
              <a:r>
                <a:rPr lang="ko-KR" altLang="en-US" dirty="0" smtClean="0">
                  <a:solidFill>
                    <a:srgbClr val="34352D"/>
                  </a:solidFill>
                </a:rPr>
                <a:t>텍스트 </a:t>
              </a:r>
              <a:r>
                <a:rPr lang="ko-KR" altLang="en-US" dirty="0" err="1" smtClean="0">
                  <a:solidFill>
                    <a:srgbClr val="34352D"/>
                  </a:solidFill>
                </a:rPr>
                <a:t>를</a:t>
              </a:r>
              <a:r>
                <a:rPr lang="ko-KR" altLang="en-US" dirty="0" smtClean="0">
                  <a:solidFill>
                    <a:srgbClr val="34352D"/>
                  </a:solidFill>
                </a:rPr>
                <a:t> 입력하세요</a:t>
              </a:r>
              <a:r>
                <a:rPr lang="en-US" altLang="ko-KR" dirty="0" smtClean="0">
                  <a:solidFill>
                    <a:srgbClr val="34352D"/>
                  </a:solidFill>
                </a:rPr>
                <a:t>.</a:t>
              </a:r>
              <a:endParaRPr lang="ko-KR" altLang="en-US" dirty="0" smtClean="0">
                <a:solidFill>
                  <a:srgbClr val="34352D"/>
                </a:solidFill>
              </a:endParaRPr>
            </a:p>
            <a:p>
              <a:pPr algn="ctr"/>
              <a:endParaRPr lang="ko-KR" altLang="en-US" dirty="0">
                <a:solidFill>
                  <a:srgbClr val="34352D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6777038"/>
              <a:ext cx="9144000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79512" y="980728"/>
            <a:ext cx="8640960" cy="56797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6238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272727"/>
                </a:solidFill>
                <a:latin typeface="Helvetica75" pitchFamily="34" charset="0"/>
              </a:rPr>
              <a:t>   OECD </a:t>
            </a:r>
            <a:r>
              <a:rPr lang="en-US" altLang="ko-KR" sz="3600" dirty="0" smtClean="0">
                <a:solidFill>
                  <a:srgbClr val="C3A37D"/>
                </a:solidFill>
                <a:latin typeface="Helvetica75" pitchFamily="34" charset="0"/>
              </a:rPr>
              <a:t>PM2.5   - 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한국이 높은 편인걸 알 수 있음</a:t>
            </a:r>
            <a:endParaRPr lang="en-US" altLang="ko-KR" dirty="0" smtClean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4759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xmlns="" val="2912549890"/>
              </p:ext>
            </p:extLst>
          </p:nvPr>
        </p:nvGraphicFramePr>
        <p:xfrm>
          <a:off x="251520" y="342528"/>
          <a:ext cx="2952328" cy="2582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xmlns="" val="3291875235"/>
              </p:ext>
            </p:extLst>
          </p:nvPr>
        </p:nvGraphicFramePr>
        <p:xfrm>
          <a:off x="205224" y="4008260"/>
          <a:ext cx="2926616" cy="2491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43808" y="3284984"/>
            <a:ext cx="33123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국외기여</a:t>
            </a:r>
            <a:r>
              <a:rPr lang="ko-KR" altLang="en-US" sz="2800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도</a:t>
            </a:r>
            <a:r>
              <a:rPr lang="en-US" altLang="ko-KR" sz="2800" dirty="0" smtClean="0">
                <a:solidFill>
                  <a:srgbClr val="F6F5F3"/>
                </a:solidFill>
                <a:latin typeface="Helvetica75" pitchFamily="34" charset="0"/>
              </a:rPr>
              <a:t> </a:t>
            </a:r>
            <a:r>
              <a:rPr lang="en-US" altLang="ko-KR" sz="2800" dirty="0" smtClean="0">
                <a:solidFill>
                  <a:srgbClr val="C3A37D"/>
                </a:solidFill>
                <a:latin typeface="Helvetica75" pitchFamily="34" charset="0"/>
              </a:rPr>
              <a:t>DEMO</a:t>
            </a:r>
          </a:p>
          <a:p>
            <a:endParaRPr lang="en-US" altLang="ko-KR" sz="1600" dirty="0">
              <a:solidFill>
                <a:srgbClr val="F6F5F3"/>
              </a:solidFill>
            </a:endParaRPr>
          </a:p>
          <a:p>
            <a:r>
              <a:rPr lang="ko-KR" altLang="en-US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국외영향이 매우 큼을 알 수 있음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6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출처 </a:t>
            </a:r>
            <a:r>
              <a:rPr lang="en-US" altLang="ko-KR" sz="1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:</a:t>
            </a:r>
            <a:r>
              <a:rPr lang="ko-KR" altLang="en-US" sz="1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국립 환경과학원</a:t>
            </a:r>
            <a:endParaRPr lang="en-US" altLang="ko-KR" sz="16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ko-KR" altLang="en-US" sz="1600" dirty="0">
              <a:solidFill>
                <a:srgbClr val="F6F5F3"/>
              </a:solidFill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xmlns="" val="1086342828"/>
              </p:ext>
            </p:extLst>
          </p:nvPr>
        </p:nvGraphicFramePr>
        <p:xfrm>
          <a:off x="2843808" y="681082"/>
          <a:ext cx="3024336" cy="2459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xmlns="" val="2505809884"/>
              </p:ext>
            </p:extLst>
          </p:nvPr>
        </p:nvGraphicFramePr>
        <p:xfrm>
          <a:off x="5868144" y="4008259"/>
          <a:ext cx="3096344" cy="266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xmlns="" val="340559976"/>
              </p:ext>
            </p:extLst>
          </p:nvPr>
        </p:nvGraphicFramePr>
        <p:xfrm>
          <a:off x="-3564904" y="5169490"/>
          <a:ext cx="2592288" cy="226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xmlns="" val="1724362004"/>
              </p:ext>
            </p:extLst>
          </p:nvPr>
        </p:nvGraphicFramePr>
        <p:xfrm>
          <a:off x="5580112" y="681082"/>
          <a:ext cx="3377781" cy="2747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55576" y="34252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2018-11-24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400825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2018-11-25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51920" y="62068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2018-11-26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60232" y="387282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2018-11-28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8224" y="49815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2018-11-27 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51920" y="5898758"/>
            <a:ext cx="504056" cy="216024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4973588" y="5898758"/>
            <a:ext cx="504056" cy="216024"/>
          </a:xfrm>
          <a:prstGeom prst="rect">
            <a:avLst/>
          </a:prstGeom>
          <a:solidFill>
            <a:srgbClr val="34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2"/>
          <p:cNvSpPr txBox="1"/>
          <p:nvPr/>
        </p:nvSpPr>
        <p:spPr>
          <a:xfrm>
            <a:off x="3851920" y="633080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국내 </a:t>
            </a:r>
            <a:r>
              <a:rPr lang="ko-KR" altLang="en-US" sz="16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        </a:t>
            </a:r>
            <a:r>
              <a:rPr lang="ko-KR" altLang="en-US" sz="1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국외</a:t>
            </a:r>
            <a:endParaRPr lang="ko-KR" altLang="en-US" sz="1600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04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5536" y="634459"/>
            <a:ext cx="8424936" cy="6024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15588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중국 화북 지역 스모그</a:t>
            </a:r>
            <a:r>
              <a:rPr lang="en-US" altLang="ko-KR" sz="2000" b="1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600" b="1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중국이 스모그가 심한 이유를 알 수 있음</a:t>
            </a:r>
            <a:endParaRPr lang="en-US" altLang="ko-KR" sz="1600" b="1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>
                <a:solidFill>
                  <a:srgbClr val="F6F5F3"/>
                </a:solidFill>
                <a:latin typeface="Helvetica75" pitchFamily="34" charset="0"/>
              </a:rPr>
              <a:t> </a:t>
            </a:r>
            <a:r>
              <a:rPr lang="en-US" altLang="ko-KR" dirty="0" smtClean="0">
                <a:solidFill>
                  <a:srgbClr val="F6F5F3"/>
                </a:solidFill>
                <a:latin typeface="Helvetica75" pitchFamily="34" charset="0"/>
              </a:rPr>
              <a:t>                                                                                                             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출처 </a:t>
            </a:r>
            <a:r>
              <a:rPr lang="en-US" altLang="ko-KR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조선일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보</a:t>
            </a:r>
          </a:p>
        </p:txBody>
      </p:sp>
    </p:spTree>
    <p:extLst>
      <p:ext uri="{BB962C8B-B14F-4D97-AF65-F5344CB8AC3E}">
        <p14:creationId xmlns:p14="http://schemas.microsoft.com/office/powerpoint/2010/main" xmlns="" val="324178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1972</TotalTime>
  <Words>696</Words>
  <Application>Microsoft Office PowerPoint</Application>
  <PresentationFormat>화면 슬라이드 쇼(4:3)</PresentationFormat>
  <Paragraphs>269</Paragraphs>
  <Slides>39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park</cp:lastModifiedBy>
  <cp:revision>131</cp:revision>
  <dcterms:created xsi:type="dcterms:W3CDTF">2019-01-10T02:16:55Z</dcterms:created>
  <dcterms:modified xsi:type="dcterms:W3CDTF">2019-01-20T12:31:46Z</dcterms:modified>
</cp:coreProperties>
</file>